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a8531097f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a8531097f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ea85310ac0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ea85310ac0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ea85310ac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ea85310ac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ea85310ac0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ea85310ac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ea8531097f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ea8531097f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ea8531097f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ea8531097f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ea85310ac0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ea85310ac0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10" Type="http://schemas.openxmlformats.org/officeDocument/2006/relationships/image" Target="../media/image8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66525" y="2393385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How To Write A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Thesis Abstract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3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>
            <p:ph idx="1" type="subTitle"/>
          </p:nvPr>
        </p:nvSpPr>
        <p:spPr>
          <a:xfrm>
            <a:off x="-276050" y="1385825"/>
            <a:ext cx="74205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-GB" sz="2442">
                <a:solidFill>
                  <a:srgbClr val="CC0000"/>
                </a:solidFill>
              </a:rPr>
              <a:t>What Is An Abstract?</a:t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104" name="Google Shape;10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4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4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4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4"/>
          <p:cNvSpPr txBox="1"/>
          <p:nvPr/>
        </p:nvSpPr>
        <p:spPr>
          <a:xfrm>
            <a:off x="1104200" y="2080950"/>
            <a:ext cx="5949300" cy="13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An abstract is the short version (summary) of the whole thesis.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It is written between 150 words to 300 words.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/>
          <p:nvPr>
            <p:ph idx="1" type="subTitle"/>
          </p:nvPr>
        </p:nvSpPr>
        <p:spPr>
          <a:xfrm>
            <a:off x="213225" y="1371725"/>
            <a:ext cx="74205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-GB" sz="2442">
                <a:solidFill>
                  <a:srgbClr val="CC0000"/>
                </a:solidFill>
              </a:rPr>
              <a:t>The Main Components Of The Abstract</a:t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123" name="Google Shape;12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5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 txBox="1"/>
          <p:nvPr/>
        </p:nvSpPr>
        <p:spPr>
          <a:xfrm>
            <a:off x="972851" y="1894200"/>
            <a:ext cx="6364500" cy="18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Aims:</a:t>
            </a:r>
            <a:endParaRPr b="1"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Thesis statement, aims, and objectives (the purpose of the study).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Methods:</a:t>
            </a:r>
            <a:b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Approach of data collection and sample formulation.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 txBox="1"/>
          <p:nvPr>
            <p:ph idx="1" type="subTitle"/>
          </p:nvPr>
        </p:nvSpPr>
        <p:spPr>
          <a:xfrm>
            <a:off x="213225" y="1371725"/>
            <a:ext cx="74205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-GB" sz="2442">
                <a:solidFill>
                  <a:srgbClr val="CC0000"/>
                </a:solidFill>
              </a:rPr>
              <a:t>The Main Components Of The Abstract</a:t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142" name="Google Shape;14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6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6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6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6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6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6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6"/>
          <p:cNvSpPr txBox="1"/>
          <p:nvPr/>
        </p:nvSpPr>
        <p:spPr>
          <a:xfrm>
            <a:off x="972851" y="1894200"/>
            <a:ext cx="63645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Results:</a:t>
            </a:r>
            <a:b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Statistical analysis and interpreted findings</a:t>
            </a:r>
            <a:b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Conclusion:</a:t>
            </a:r>
            <a:b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The meaning of the results ratio in your thesis.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/>
          <p:nvPr>
            <p:ph idx="1" type="subTitle"/>
          </p:nvPr>
        </p:nvSpPr>
        <p:spPr>
          <a:xfrm>
            <a:off x="213225" y="1371725"/>
            <a:ext cx="74205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-GB" sz="2442">
                <a:solidFill>
                  <a:srgbClr val="CC0000"/>
                </a:solidFill>
              </a:rPr>
              <a:t>The Main Components Of The Abstract</a:t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161" name="Google Shape;16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7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7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7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7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7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7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7"/>
          <p:cNvSpPr txBox="1"/>
          <p:nvPr/>
        </p:nvSpPr>
        <p:spPr>
          <a:xfrm>
            <a:off x="965701" y="2346450"/>
            <a:ext cx="63645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Roboto"/>
              <a:buChar char="➔"/>
            </a:pPr>
            <a: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Results:</a:t>
            </a:r>
            <a:br>
              <a:rPr b="1"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-GB" sz="1800">
                <a:solidFill>
                  <a:srgbClr val="262626"/>
                </a:solidFill>
                <a:latin typeface="Roboto"/>
                <a:ea typeface="Roboto"/>
                <a:cs typeface="Roboto"/>
                <a:sym typeface="Roboto"/>
              </a:rPr>
              <a:t>Main themes of the thesis. </a:t>
            </a:r>
            <a:endParaRPr sz="1800">
              <a:solidFill>
                <a:srgbClr val="26262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8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8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8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8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8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8"/>
          <p:cNvSpPr txBox="1"/>
          <p:nvPr>
            <p:ph idx="1" type="subTitle"/>
          </p:nvPr>
        </p:nvSpPr>
        <p:spPr>
          <a:xfrm>
            <a:off x="-1" y="1410775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-GB" sz="2442">
                <a:solidFill>
                  <a:srgbClr val="CC0000"/>
                </a:solidFill>
              </a:rPr>
              <a:t>Do’s &amp; Donts</a:t>
            </a:r>
            <a:endParaRPr b="1" sz="2442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19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9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9"/>
          <p:cNvSpPr/>
          <p:nvPr/>
        </p:nvSpPr>
        <p:spPr>
          <a:xfrm>
            <a:off x="2918800" y="52317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9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9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9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9"/>
          <p:cNvSpPr txBox="1"/>
          <p:nvPr>
            <p:ph idx="1" type="subTitle"/>
          </p:nvPr>
        </p:nvSpPr>
        <p:spPr>
          <a:xfrm>
            <a:off x="1226724" y="916725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b="1" lang="en-GB" sz="2442">
                <a:solidFill>
                  <a:srgbClr val="CC0000"/>
                </a:solidFill>
              </a:rPr>
              <a:t>Abstract Example</a:t>
            </a:r>
            <a:endParaRPr b="1" sz="2442">
              <a:solidFill>
                <a:srgbClr val="CC0000"/>
              </a:solidFill>
            </a:endParaRPr>
          </a:p>
        </p:txBody>
      </p:sp>
      <p:pic>
        <p:nvPicPr>
          <p:cNvPr id="211" name="Google Shape;211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226725" y="1410300"/>
            <a:ext cx="6320051" cy="3631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F2F4"/>
        </a:soli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/>
          <p:nvPr>
            <p:ph type="ctrTitle"/>
          </p:nvPr>
        </p:nvSpPr>
        <p:spPr>
          <a:xfrm>
            <a:off x="213225" y="2297197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1"/>
                </a:solidFill>
              </a:rPr>
              <a:t>You Have Achieved Mastery!</a:t>
            </a:r>
            <a:endParaRPr b="1">
              <a:solidFill>
                <a:schemeClr val="dk1"/>
              </a:solidFill>
            </a:endParaRPr>
          </a:p>
        </p:txBody>
      </p:sp>
      <p:pic>
        <p:nvPicPr>
          <p:cNvPr id="217" name="Google Shape;2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375" y="208338"/>
            <a:ext cx="200025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4625" y="3668575"/>
            <a:ext cx="1028700" cy="1000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700000">
            <a:off x="7363800" y="1211025"/>
            <a:ext cx="847725" cy="97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145000" y="174450"/>
            <a:ext cx="752475" cy="920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6933" y="4015775"/>
            <a:ext cx="945092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3225" y="1338300"/>
            <a:ext cx="752475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2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983975" y="4337801"/>
            <a:ext cx="828048" cy="79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20"/>
          <p:cNvSpPr/>
          <p:nvPr/>
        </p:nvSpPr>
        <p:spPr>
          <a:xfrm>
            <a:off x="365625" y="2944000"/>
            <a:ext cx="384900" cy="432900"/>
          </a:xfrm>
          <a:prstGeom prst="mathPlus">
            <a:avLst>
              <a:gd fmla="val 23520" name="adj1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0"/>
          <p:cNvSpPr/>
          <p:nvPr/>
        </p:nvSpPr>
        <p:spPr>
          <a:xfrm rot="-3901349">
            <a:off x="6258075" y="3851720"/>
            <a:ext cx="474586" cy="38117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0"/>
          <p:cNvSpPr/>
          <p:nvPr/>
        </p:nvSpPr>
        <p:spPr>
          <a:xfrm>
            <a:off x="2343225" y="113485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0"/>
          <p:cNvSpPr/>
          <p:nvPr/>
        </p:nvSpPr>
        <p:spPr>
          <a:xfrm>
            <a:off x="2801950" y="4267225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0"/>
          <p:cNvSpPr/>
          <p:nvPr/>
        </p:nvSpPr>
        <p:spPr>
          <a:xfrm rot="-7435659">
            <a:off x="5952733" y="718618"/>
            <a:ext cx="240797" cy="206266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0"/>
          <p:cNvSpPr/>
          <p:nvPr/>
        </p:nvSpPr>
        <p:spPr>
          <a:xfrm>
            <a:off x="8085225" y="3048700"/>
            <a:ext cx="203400" cy="22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